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7"/>
  </p:notesMasterIdLst>
  <p:sldIdLst>
    <p:sldId id="256" r:id="rId2"/>
    <p:sldId id="257" r:id="rId3"/>
    <p:sldId id="258" r:id="rId4"/>
    <p:sldId id="273" r:id="rId5"/>
    <p:sldId id="274" r:id="rId6"/>
    <p:sldId id="275" r:id="rId7"/>
    <p:sldId id="287" r:id="rId8"/>
    <p:sldId id="288" r:id="rId9"/>
    <p:sldId id="289" r:id="rId10"/>
    <p:sldId id="276" r:id="rId11"/>
    <p:sldId id="277" r:id="rId12"/>
    <p:sldId id="278" r:id="rId13"/>
    <p:sldId id="279" r:id="rId14"/>
    <p:sldId id="280" r:id="rId15"/>
    <p:sldId id="290" r:id="rId16"/>
    <p:sldId id="291" r:id="rId17"/>
    <p:sldId id="292" r:id="rId18"/>
    <p:sldId id="293" r:id="rId19"/>
    <p:sldId id="281" r:id="rId20"/>
    <p:sldId id="282" r:id="rId21"/>
    <p:sldId id="283" r:id="rId22"/>
    <p:sldId id="284" r:id="rId23"/>
    <p:sldId id="285" r:id="rId24"/>
    <p:sldId id="286" r:id="rId25"/>
    <p:sldId id="272" r:id="rId26"/>
  </p:sldIdLst>
  <p:sldSz cx="18288000" cy="10287000"/>
  <p:notesSz cx="6858000" cy="9144000"/>
  <p:embeddedFontLst>
    <p:embeddedFont>
      <p:font typeface="Barlow Condensed" panose="00000506000000000000" pitchFamily="2" charset="0"/>
      <p:regular r:id="rId28"/>
      <p:bold r:id="rId29"/>
      <p:italic r:id="rId30"/>
      <p:boldItalic r:id="rId31"/>
    </p:embeddedFont>
    <p:embeddedFont>
      <p:font typeface="Barlow Condensed Medium" panose="00000606000000000000" pitchFamily="2" charset="0"/>
      <p:regular r:id="rId32"/>
      <p:bold r:id="rId33"/>
      <p:italic r:id="rId34"/>
      <p:boldItalic r:id="rId35"/>
    </p:embeddedFont>
    <p:embeddedFont>
      <p:font typeface="Source Sans 3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8FB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923" autoAdjust="0"/>
  </p:normalViewPr>
  <p:slideViewPr>
    <p:cSldViewPr snapToGrid="0">
      <p:cViewPr varScale="1">
        <p:scale>
          <a:sx n="68" d="100"/>
          <a:sy n="68" d="100"/>
        </p:scale>
        <p:origin x="48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2894C8C-CC4A-7AF8-0698-2C554F2B4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72AEA443-5414-BC6C-A4FE-D55DBD18C3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528F832B-C281-4986-40AC-950A8FFE70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614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2B40B222-D7E1-BF36-537B-C9805B577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732DA1AE-B067-C4EF-16D1-92982F4582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F512D8A1-0493-52BA-5A93-BB0817ACF9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2419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98B81E2F-7B8F-7F26-0C95-DEB6B1543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48BA74B7-C908-F848-DED7-A1051A2B6F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4BDE628F-E01F-818A-D461-558AE3BBB0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248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E1EAF2EC-0CB2-46BA-9A1F-E7797ECFA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D25CBBE3-F595-4B11-F057-CCCACE3BCC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FB3B29A3-6ECB-8962-4AF5-47682E1B7A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8250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243CB97-7391-F675-074E-D073EA432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CD07530A-9D89-6A06-7303-8C62662098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8DA98088-A0ED-A8D9-CBE8-5F36A100B5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4899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6D844FCF-7260-26AA-B288-6834BEC18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69AE80E7-4211-8541-B4EE-CC0D06AC90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15F82F9D-B10F-72C8-4E87-EFA3E12A9A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10374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D95772FF-AEE2-18BF-FBF4-F680C5AAC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B1FA5A9A-544A-8361-E203-0CF119A8E8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76760CD7-6188-5CD0-AD1E-E464C08773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15268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7998B3C7-224D-3F61-DFDB-BB6CC6FA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9BE77054-E84A-020B-0496-A778CF858F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95E7D44D-EAD5-DF79-13D6-7897126697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31643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3641198F-9883-EE0C-7299-66F0FBE01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B828F138-F2F4-A99B-7293-E681B59F39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AA6C984D-5930-465A-2F3B-6C7F0F227B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6455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F2676AF5-3E9B-94DD-60FD-41C6A91D1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7A388D5F-2D01-4177-D757-788F985EEC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6145A9D1-002B-54F1-797B-457C6EED65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4167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DB996ACB-ED0B-1A40-61FD-AD596DCCE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5696C9C0-D4FB-8876-5D80-80BADD347E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A3F324FF-81A7-4297-10D5-1390AE4FDF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4826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325BA2A-D4F8-276E-384E-EF795D3B3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68F9840B-7361-76FE-DA2B-7E20985BFF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493D707D-97BB-A76E-7156-B32B46BB64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8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9AC75BA6-2C0B-B23C-5C36-343FBB53E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A4DA8189-914F-6CD4-F287-FD22230458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5446FDC8-6FA3-3188-8259-AED3929955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96047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CC173144-A03F-71FA-9D63-DCCE7D5B7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9AB9E803-1A5F-55BF-17EE-163DFBE75B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36CD946B-8EBE-7EFA-C627-196226C43E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4749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0F11521-189A-C612-1148-71E6A4708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CBA7383D-99A5-7087-DE82-7E2F462046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69A7536C-7D5D-9E2C-2713-A7C8323F60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41979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852ECDA7-6C08-8AEE-8401-4DD46990E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C67059DD-DD19-6209-33B9-A3710B1DBB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01C32705-69DA-B113-7614-610E4CAD8F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583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F21A97A1-5E7D-A092-07ED-BAAE32556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815BB5F7-6F12-0ED5-5A3E-20C90A0FE2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1E85EA95-7A3C-AEB7-C9C6-509CC911D3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4048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FDC55336-319C-9F5F-B855-CAFE8908B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9BADCD53-A0FA-ED67-9EE3-65DF825849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5422F25C-F536-3F69-073C-8CF219A1E1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6135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D8781E3E-4A84-E8A0-537B-1E12E002EA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D1FE66B8-5177-E6C3-F296-050C005A77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89093394-B8D8-354A-8BF3-0F37308165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922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EFC0CF69-F80A-65E0-06D2-ABC77876F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D80C02F4-30F5-50F5-936E-09445A28D2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F6335256-0EFE-2A1B-F33D-7F029AB035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7020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96C84658-EF77-B377-A681-FB5B5210C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:notes">
            <a:extLst>
              <a:ext uri="{FF2B5EF4-FFF2-40B4-BE49-F238E27FC236}">
                <a16:creationId xmlns:a16="http://schemas.microsoft.com/office/drawing/2014/main" id="{20F620F3-6C34-4268-5E09-5F55AE51FE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:notes">
            <a:extLst>
              <a:ext uri="{FF2B5EF4-FFF2-40B4-BE49-F238E27FC236}">
                <a16:creationId xmlns:a16="http://schemas.microsoft.com/office/drawing/2014/main" id="{907E7308-9028-A3AE-0F93-ED7F02D084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580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7">
  <p:cSld name="CUSTOM_6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0" y="-26250"/>
            <a:ext cx="18326400" cy="10313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" name="Google Shape;14;p3"/>
          <p:cNvGrpSpPr/>
          <p:nvPr/>
        </p:nvGrpSpPr>
        <p:grpSpPr>
          <a:xfrm>
            <a:off x="1880235" y="1723457"/>
            <a:ext cx="16408303" cy="8563600"/>
            <a:chOff x="0" y="-47625"/>
            <a:chExt cx="4321500" cy="2255419"/>
          </a:xfrm>
        </p:grpSpPr>
        <p:sp>
          <p:nvSpPr>
            <p:cNvPr id="15" name="Google Shape;15;p3"/>
            <p:cNvSpPr/>
            <p:nvPr/>
          </p:nvSpPr>
          <p:spPr>
            <a:xfrm>
              <a:off x="0" y="0"/>
              <a:ext cx="4321387" cy="2207794"/>
            </a:xfrm>
            <a:custGeom>
              <a:avLst/>
              <a:gdLst/>
              <a:ahLst/>
              <a:cxnLst/>
              <a:rect l="l" t="t" r="r" b="b"/>
              <a:pathLst>
                <a:path w="4321387" h="2207794" extrusionOk="0">
                  <a:moveTo>
                    <a:pt x="0" y="0"/>
                  </a:moveTo>
                  <a:lnTo>
                    <a:pt x="4321387" y="0"/>
                  </a:lnTo>
                  <a:lnTo>
                    <a:pt x="4321387" y="2207794"/>
                  </a:lnTo>
                  <a:lnTo>
                    <a:pt x="0" y="2207794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3"/>
            <p:cNvSpPr txBox="1"/>
            <p:nvPr/>
          </p:nvSpPr>
          <p:spPr>
            <a:xfrm>
              <a:off x="0" y="-47625"/>
              <a:ext cx="4321500" cy="225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7" name="Google Shape;17;p3"/>
          <p:cNvCxnSpPr/>
          <p:nvPr/>
        </p:nvCxnSpPr>
        <p:spPr>
          <a:xfrm>
            <a:off x="4832319" y="0"/>
            <a:ext cx="6329700" cy="10287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8" name="Google Shape;18;p3"/>
          <p:cNvGrpSpPr/>
          <p:nvPr/>
        </p:nvGrpSpPr>
        <p:grpSpPr>
          <a:xfrm>
            <a:off x="7271267" y="4030694"/>
            <a:ext cx="200193" cy="200193"/>
            <a:chOff x="0" y="0"/>
            <a:chExt cx="812800" cy="812800"/>
          </a:xfrm>
        </p:grpSpPr>
        <p:sp>
          <p:nvSpPr>
            <p:cNvPr id="19" name="Google Shape;19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3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3"/>
          <p:cNvGrpSpPr/>
          <p:nvPr/>
        </p:nvGrpSpPr>
        <p:grpSpPr>
          <a:xfrm>
            <a:off x="8758629" y="6401487"/>
            <a:ext cx="200193" cy="200193"/>
            <a:chOff x="0" y="0"/>
            <a:chExt cx="812800" cy="812800"/>
          </a:xfrm>
        </p:grpSpPr>
        <p:sp>
          <p:nvSpPr>
            <p:cNvPr id="22" name="Google Shape;22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10167464" y="8774391"/>
            <a:ext cx="200193" cy="200193"/>
            <a:chOff x="0" y="0"/>
            <a:chExt cx="812800" cy="812800"/>
          </a:xfrm>
        </p:grpSpPr>
        <p:sp>
          <p:nvSpPr>
            <p:cNvPr id="25" name="Google Shape;25;p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733875" y="8075375"/>
            <a:ext cx="2526600" cy="106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6726750" y="9302600"/>
            <a:ext cx="2822100" cy="54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3"/>
          </p:nvPr>
        </p:nvSpPr>
        <p:spPr>
          <a:xfrm>
            <a:off x="10910450" y="8351000"/>
            <a:ext cx="3822900" cy="86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4"/>
          </p:nvPr>
        </p:nvSpPr>
        <p:spPr>
          <a:xfrm>
            <a:off x="5360450" y="5618275"/>
            <a:ext cx="2526600" cy="106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5"/>
          </p:nvPr>
        </p:nvSpPr>
        <p:spPr>
          <a:xfrm>
            <a:off x="5353325" y="6845500"/>
            <a:ext cx="2822100" cy="54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body" idx="6"/>
          </p:nvPr>
        </p:nvSpPr>
        <p:spPr>
          <a:xfrm>
            <a:off x="9537025" y="5893900"/>
            <a:ext cx="3822900" cy="86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7"/>
          </p:nvPr>
        </p:nvSpPr>
        <p:spPr>
          <a:xfrm>
            <a:off x="4001000" y="3159050"/>
            <a:ext cx="2526600" cy="106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8"/>
          </p:nvPr>
        </p:nvSpPr>
        <p:spPr>
          <a:xfrm>
            <a:off x="3993875" y="4386275"/>
            <a:ext cx="2822100" cy="54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body" idx="9"/>
          </p:nvPr>
        </p:nvSpPr>
        <p:spPr>
          <a:xfrm>
            <a:off x="8177575" y="3434675"/>
            <a:ext cx="3822900" cy="86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3"/>
          </p:nvPr>
        </p:nvSpPr>
        <p:spPr>
          <a:xfrm>
            <a:off x="13387725" y="3648850"/>
            <a:ext cx="3822900" cy="19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CUSTOM_5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>
            <a:spLocks noGrp="1"/>
          </p:cNvSpPr>
          <p:nvPr>
            <p:ph type="pic" idx="2"/>
          </p:nvPr>
        </p:nvSpPr>
        <p:spPr>
          <a:xfrm>
            <a:off x="1050025" y="5168100"/>
            <a:ext cx="3906900" cy="18897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4"/>
          <p:cNvSpPr>
            <a:spLocks noGrp="1"/>
          </p:cNvSpPr>
          <p:nvPr>
            <p:ph type="pic" idx="3"/>
          </p:nvPr>
        </p:nvSpPr>
        <p:spPr>
          <a:xfrm>
            <a:off x="5088275" y="3182900"/>
            <a:ext cx="3911700" cy="39117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4"/>
          <p:cNvSpPr>
            <a:spLocks noGrp="1"/>
          </p:cNvSpPr>
          <p:nvPr>
            <p:ph type="pic" idx="4"/>
          </p:nvPr>
        </p:nvSpPr>
        <p:spPr>
          <a:xfrm>
            <a:off x="9236975" y="672675"/>
            <a:ext cx="5917800" cy="23160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4"/>
          <p:cNvSpPr>
            <a:spLocks noGrp="1"/>
          </p:cNvSpPr>
          <p:nvPr>
            <p:ph type="pic" idx="5"/>
          </p:nvPr>
        </p:nvSpPr>
        <p:spPr>
          <a:xfrm>
            <a:off x="9247838" y="3187663"/>
            <a:ext cx="3864600" cy="38646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4"/>
          <p:cNvSpPr>
            <a:spLocks noGrp="1"/>
          </p:cNvSpPr>
          <p:nvPr>
            <p:ph type="pic" idx="6"/>
          </p:nvPr>
        </p:nvSpPr>
        <p:spPr>
          <a:xfrm>
            <a:off x="13336550" y="3182900"/>
            <a:ext cx="3906900" cy="18690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4"/>
          <p:cNvSpPr>
            <a:spLocks noGrp="1"/>
          </p:cNvSpPr>
          <p:nvPr>
            <p:ph type="pic" idx="7"/>
          </p:nvPr>
        </p:nvSpPr>
        <p:spPr>
          <a:xfrm>
            <a:off x="3105825" y="7300975"/>
            <a:ext cx="5917800" cy="23160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12599625" y="8784075"/>
            <a:ext cx="4610400" cy="82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1050025" y="475800"/>
            <a:ext cx="4610400" cy="1033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4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>
            <a:spLocks noGrp="1"/>
          </p:cNvSpPr>
          <p:nvPr>
            <p:ph type="pic" idx="2"/>
          </p:nvPr>
        </p:nvSpPr>
        <p:spPr>
          <a:xfrm>
            <a:off x="-1205475" y="2008175"/>
            <a:ext cx="4749300" cy="7285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8" name="Google Shape;48;p5"/>
          <p:cNvGrpSpPr/>
          <p:nvPr/>
        </p:nvGrpSpPr>
        <p:grpSpPr>
          <a:xfrm>
            <a:off x="10958525" y="-529158"/>
            <a:ext cx="5814956" cy="3266948"/>
            <a:chOff x="0" y="-47625"/>
            <a:chExt cx="1531501" cy="860425"/>
          </a:xfrm>
        </p:grpSpPr>
        <p:sp>
          <p:nvSpPr>
            <p:cNvPr id="49" name="Google Shape;49;p5"/>
            <p:cNvSpPr/>
            <p:nvPr/>
          </p:nvSpPr>
          <p:spPr>
            <a:xfrm>
              <a:off x="0" y="0"/>
              <a:ext cx="1531501" cy="812800"/>
            </a:xfrm>
            <a:custGeom>
              <a:avLst/>
              <a:gdLst/>
              <a:ahLst/>
              <a:cxnLst/>
              <a:rect l="l" t="t" r="r" b="b"/>
              <a:pathLst>
                <a:path w="1531501" h="812800" extrusionOk="0">
                  <a:moveTo>
                    <a:pt x="0" y="0"/>
                  </a:moveTo>
                  <a:lnTo>
                    <a:pt x="1531501" y="0"/>
                  </a:lnTo>
                  <a:lnTo>
                    <a:pt x="153150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 txBox="1"/>
            <p:nvPr/>
          </p:nvSpPr>
          <p:spPr>
            <a:xfrm>
              <a:off x="0" y="-47625"/>
              <a:ext cx="1531500" cy="8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5"/>
          <p:cNvGrpSpPr/>
          <p:nvPr/>
        </p:nvGrpSpPr>
        <p:grpSpPr>
          <a:xfrm>
            <a:off x="8174674" y="8974603"/>
            <a:ext cx="8598839" cy="3266948"/>
            <a:chOff x="0" y="-47625"/>
            <a:chExt cx="2264700" cy="860425"/>
          </a:xfrm>
        </p:grpSpPr>
        <p:sp>
          <p:nvSpPr>
            <p:cNvPr id="52" name="Google Shape;52;p5"/>
            <p:cNvSpPr/>
            <p:nvPr/>
          </p:nvSpPr>
          <p:spPr>
            <a:xfrm>
              <a:off x="0" y="0"/>
              <a:ext cx="2264697" cy="812800"/>
            </a:xfrm>
            <a:custGeom>
              <a:avLst/>
              <a:gdLst/>
              <a:ahLst/>
              <a:cxnLst/>
              <a:rect l="l" t="t" r="r" b="b"/>
              <a:pathLst>
                <a:path w="2264697" h="812800" extrusionOk="0">
                  <a:moveTo>
                    <a:pt x="0" y="0"/>
                  </a:moveTo>
                  <a:lnTo>
                    <a:pt x="2264697" y="0"/>
                  </a:lnTo>
                  <a:lnTo>
                    <a:pt x="226469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 txBox="1"/>
            <p:nvPr/>
          </p:nvSpPr>
          <p:spPr>
            <a:xfrm>
              <a:off x="0" y="-47625"/>
              <a:ext cx="2264700" cy="8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subTitle" idx="1"/>
          </p:nvPr>
        </p:nvSpPr>
        <p:spPr>
          <a:xfrm>
            <a:off x="7412050" y="6913923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3"/>
          </p:nvPr>
        </p:nvSpPr>
        <p:spPr>
          <a:xfrm>
            <a:off x="7412050" y="7822025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body" idx="4"/>
          </p:nvPr>
        </p:nvSpPr>
        <p:spPr>
          <a:xfrm>
            <a:off x="2304775" y="5715475"/>
            <a:ext cx="4032900" cy="3117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2304775" y="2994100"/>
            <a:ext cx="4150800" cy="231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5"/>
          </p:nvPr>
        </p:nvSpPr>
        <p:spPr>
          <a:xfrm>
            <a:off x="7412050" y="4879618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6"/>
          </p:nvPr>
        </p:nvSpPr>
        <p:spPr>
          <a:xfrm>
            <a:off x="7412050" y="5787720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7"/>
          </p:nvPr>
        </p:nvSpPr>
        <p:spPr>
          <a:xfrm>
            <a:off x="7412050" y="2845313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8"/>
          </p:nvPr>
        </p:nvSpPr>
        <p:spPr>
          <a:xfrm>
            <a:off x="7412050" y="3753415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9"/>
          </p:nvPr>
        </p:nvSpPr>
        <p:spPr>
          <a:xfrm>
            <a:off x="12975775" y="7062698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body" idx="13"/>
          </p:nvPr>
        </p:nvSpPr>
        <p:spPr>
          <a:xfrm>
            <a:off x="12975775" y="7970800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14"/>
          </p:nvPr>
        </p:nvSpPr>
        <p:spPr>
          <a:xfrm>
            <a:off x="12975775" y="5028393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body" idx="15"/>
          </p:nvPr>
        </p:nvSpPr>
        <p:spPr>
          <a:xfrm>
            <a:off x="12975775" y="5936495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16"/>
          </p:nvPr>
        </p:nvSpPr>
        <p:spPr>
          <a:xfrm>
            <a:off x="12975775" y="2994088"/>
            <a:ext cx="3724200" cy="69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7"/>
          </p:nvPr>
        </p:nvSpPr>
        <p:spPr>
          <a:xfrm>
            <a:off x="12975775" y="3902190"/>
            <a:ext cx="3797700" cy="91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9100">
              <a:spcBef>
                <a:spcPts val="640"/>
              </a:spcBef>
              <a:spcAft>
                <a:spcPts val="0"/>
              </a:spcAft>
              <a:buSzPts val="3000"/>
              <a:buChar char="•"/>
              <a:defRPr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3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>
            <a:spLocks noGrp="1"/>
          </p:cNvSpPr>
          <p:nvPr>
            <p:ph type="pic" idx="2"/>
          </p:nvPr>
        </p:nvSpPr>
        <p:spPr>
          <a:xfrm>
            <a:off x="-345475" y="-19700"/>
            <a:ext cx="4210800" cy="61806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6"/>
          <p:cNvSpPr>
            <a:spLocks noGrp="1"/>
          </p:cNvSpPr>
          <p:nvPr>
            <p:ph type="pic" idx="3"/>
          </p:nvPr>
        </p:nvSpPr>
        <p:spPr>
          <a:xfrm>
            <a:off x="13095550" y="5914225"/>
            <a:ext cx="5192400" cy="2702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1" name="Google Shape;71;p6"/>
          <p:cNvGrpSpPr/>
          <p:nvPr/>
        </p:nvGrpSpPr>
        <p:grpSpPr>
          <a:xfrm>
            <a:off x="6650952" y="5207601"/>
            <a:ext cx="674380" cy="674380"/>
            <a:chOff x="0" y="0"/>
            <a:chExt cx="812800" cy="812800"/>
          </a:xfrm>
        </p:grpSpPr>
        <p:sp>
          <p:nvSpPr>
            <p:cNvPr id="72" name="Google Shape;72;p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6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10332909" y="5901960"/>
            <a:ext cx="674380" cy="674380"/>
            <a:chOff x="0" y="0"/>
            <a:chExt cx="812800" cy="812800"/>
          </a:xfrm>
        </p:grpSpPr>
        <p:sp>
          <p:nvSpPr>
            <p:cNvPr id="75" name="Google Shape;75;p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6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" name="Google Shape;77;p6"/>
          <p:cNvSpPr txBox="1"/>
          <p:nvPr/>
        </p:nvSpPr>
        <p:spPr>
          <a:xfrm rot="-5400000">
            <a:off x="17499075" y="237801"/>
            <a:ext cx="365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</a:t>
            </a:r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body" idx="1"/>
          </p:nvPr>
        </p:nvSpPr>
        <p:spPr>
          <a:xfrm>
            <a:off x="2296950" y="6848150"/>
            <a:ext cx="4659600" cy="205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r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 algn="r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r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r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algn="r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algn="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title"/>
          </p:nvPr>
        </p:nvSpPr>
        <p:spPr>
          <a:xfrm>
            <a:off x="2494050" y="5453575"/>
            <a:ext cx="4462500" cy="11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"/>
          <p:cNvSpPr txBox="1">
            <a:spLocks noGrp="1"/>
          </p:cNvSpPr>
          <p:nvPr>
            <p:ph type="title" idx="4"/>
          </p:nvPr>
        </p:nvSpPr>
        <p:spPr>
          <a:xfrm>
            <a:off x="10636525" y="5645000"/>
            <a:ext cx="4462500" cy="118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6"/>
          <p:cNvSpPr txBox="1">
            <a:spLocks noGrp="1"/>
          </p:cNvSpPr>
          <p:nvPr>
            <p:ph type="body" idx="5"/>
          </p:nvPr>
        </p:nvSpPr>
        <p:spPr>
          <a:xfrm>
            <a:off x="10636525" y="3259825"/>
            <a:ext cx="4659600" cy="205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/>
          <p:nvPr/>
        </p:nvSpPr>
        <p:spPr>
          <a:xfrm rot="-7562275" flipH="1">
            <a:off x="6293174" y="-4474326"/>
            <a:ext cx="6496040" cy="11235290"/>
          </a:xfrm>
          <a:custGeom>
            <a:avLst/>
            <a:gdLst/>
            <a:ahLst/>
            <a:cxnLst/>
            <a:rect l="l" t="t" r="r" b="b"/>
            <a:pathLst>
              <a:path w="6505113" h="11250982" extrusionOk="0">
                <a:moveTo>
                  <a:pt x="6505113" y="0"/>
                </a:moveTo>
                <a:lnTo>
                  <a:pt x="0" y="0"/>
                </a:lnTo>
                <a:lnTo>
                  <a:pt x="0" y="11250982"/>
                </a:lnTo>
                <a:lnTo>
                  <a:pt x="6505113" y="11250982"/>
                </a:lnTo>
                <a:lnTo>
                  <a:pt x="6505113" y="0"/>
                </a:lnTo>
                <a:close/>
              </a:path>
            </a:pathLst>
          </a:custGeom>
          <a:blipFill rotWithShape="1">
            <a:blip r:embed="rId2">
              <a:alphaModFix amt="3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1"/>
          </p:nvPr>
        </p:nvSpPr>
        <p:spPr>
          <a:xfrm>
            <a:off x="10877650" y="6736600"/>
            <a:ext cx="5512800" cy="303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10877650" y="4062300"/>
            <a:ext cx="5972100" cy="223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body" idx="2"/>
          </p:nvPr>
        </p:nvSpPr>
        <p:spPr>
          <a:xfrm rot="-5400000">
            <a:off x="15641525" y="7452025"/>
            <a:ext cx="4216200" cy="31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Char char="–"/>
              <a:defRPr sz="1800"/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body" idx="3"/>
          </p:nvPr>
        </p:nvSpPr>
        <p:spPr>
          <a:xfrm rot="-5400000">
            <a:off x="17473475" y="440975"/>
            <a:ext cx="552300" cy="31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algn="r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algn="r">
              <a:spcBef>
                <a:spcPts val="48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algn="r">
              <a:spcBef>
                <a:spcPts val="400"/>
              </a:spcBef>
              <a:spcAft>
                <a:spcPts val="0"/>
              </a:spcAft>
              <a:buSzPts val="1800"/>
              <a:buChar char="–"/>
              <a:defRPr sz="1800"/>
            </a:lvl4pPr>
            <a:lvl5pPr marL="2286000" lvl="4" indent="-342900" algn="r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title" idx="4"/>
          </p:nvPr>
        </p:nvSpPr>
        <p:spPr>
          <a:xfrm>
            <a:off x="1394575" y="2461000"/>
            <a:ext cx="4823700" cy="6283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0"/>
              <a:buNone/>
              <a:defRPr sz="40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8"/>
          <p:cNvGrpSpPr/>
          <p:nvPr/>
        </p:nvGrpSpPr>
        <p:grpSpPr>
          <a:xfrm>
            <a:off x="10849934" y="1947403"/>
            <a:ext cx="1898376" cy="1898376"/>
            <a:chOff x="0" y="0"/>
            <a:chExt cx="812800" cy="812800"/>
          </a:xfrm>
        </p:grpSpPr>
        <p:sp>
          <p:nvSpPr>
            <p:cNvPr id="91" name="Google Shape;91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914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8"/>
          <p:cNvSpPr/>
          <p:nvPr/>
        </p:nvSpPr>
        <p:spPr>
          <a:xfrm rot="-2162275">
            <a:off x="15075610" y="-1367031"/>
            <a:ext cx="4354511" cy="8523065"/>
          </a:xfrm>
          <a:custGeom>
            <a:avLst/>
            <a:gdLst/>
            <a:ahLst/>
            <a:cxnLst/>
            <a:rect l="l" t="t" r="r" b="b"/>
            <a:pathLst>
              <a:path w="4360593" h="8534969" extrusionOk="0">
                <a:moveTo>
                  <a:pt x="0" y="0"/>
                </a:moveTo>
                <a:lnTo>
                  <a:pt x="4360594" y="0"/>
                </a:lnTo>
                <a:lnTo>
                  <a:pt x="4360594" y="8534969"/>
                </a:lnTo>
                <a:lnTo>
                  <a:pt x="0" y="85349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30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8"/>
          <p:cNvSpPr txBox="1">
            <a:spLocks noGrp="1"/>
          </p:cNvSpPr>
          <p:nvPr>
            <p:ph type="body" idx="1"/>
          </p:nvPr>
        </p:nvSpPr>
        <p:spPr>
          <a:xfrm>
            <a:off x="1961150" y="7602350"/>
            <a:ext cx="3187800" cy="102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ctr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 algn="ctr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ctr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ctr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algn="ctr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subTitle" idx="2"/>
          </p:nvPr>
        </p:nvSpPr>
        <p:spPr>
          <a:xfrm>
            <a:off x="1519250" y="5387950"/>
            <a:ext cx="4071600" cy="123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subTitle" idx="3"/>
          </p:nvPr>
        </p:nvSpPr>
        <p:spPr>
          <a:xfrm>
            <a:off x="3087500" y="4516250"/>
            <a:ext cx="935100" cy="73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body" idx="4"/>
          </p:nvPr>
        </p:nvSpPr>
        <p:spPr>
          <a:xfrm>
            <a:off x="6909963" y="7602350"/>
            <a:ext cx="3187800" cy="102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ctr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 algn="ctr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ctr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ctr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algn="ctr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subTitle" idx="5"/>
          </p:nvPr>
        </p:nvSpPr>
        <p:spPr>
          <a:xfrm>
            <a:off x="6468063" y="5387950"/>
            <a:ext cx="4071600" cy="123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ubTitle" idx="6"/>
          </p:nvPr>
        </p:nvSpPr>
        <p:spPr>
          <a:xfrm>
            <a:off x="8036313" y="4516250"/>
            <a:ext cx="935100" cy="73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body" idx="7"/>
          </p:nvPr>
        </p:nvSpPr>
        <p:spPr>
          <a:xfrm>
            <a:off x="12181263" y="7602350"/>
            <a:ext cx="3187800" cy="102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ctr">
              <a:spcBef>
                <a:spcPts val="640"/>
              </a:spcBef>
              <a:spcAft>
                <a:spcPts val="0"/>
              </a:spcAft>
              <a:buSzPts val="2100"/>
              <a:buChar char="•"/>
              <a:defRPr sz="2100"/>
            </a:lvl1pPr>
            <a:lvl2pPr marL="914400" lvl="1" indent="-361950" algn="ctr">
              <a:spcBef>
                <a:spcPts val="56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ctr">
              <a:spcBef>
                <a:spcPts val="48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ctr">
              <a:spcBef>
                <a:spcPts val="400"/>
              </a:spcBef>
              <a:spcAft>
                <a:spcPts val="0"/>
              </a:spcAft>
              <a:buSzPts val="2100"/>
              <a:buChar char="–"/>
              <a:defRPr/>
            </a:lvl4pPr>
            <a:lvl5pPr marL="2286000" lvl="4" indent="-361950" algn="ctr">
              <a:spcBef>
                <a:spcPts val="400"/>
              </a:spcBef>
              <a:spcAft>
                <a:spcPts val="0"/>
              </a:spcAft>
              <a:buSzPts val="2100"/>
              <a:buChar char="»"/>
              <a:defRPr/>
            </a:lvl5pPr>
            <a:lvl6pPr marL="2743200" lvl="5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ctr">
              <a:spcBef>
                <a:spcPts val="4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8"/>
          <p:cNvSpPr txBox="1">
            <a:spLocks noGrp="1"/>
          </p:cNvSpPr>
          <p:nvPr>
            <p:ph type="subTitle" idx="8"/>
          </p:nvPr>
        </p:nvSpPr>
        <p:spPr>
          <a:xfrm>
            <a:off x="11739363" y="5387950"/>
            <a:ext cx="4071600" cy="123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SzPts val="2100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SzPts val="21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subTitle" idx="9"/>
          </p:nvPr>
        </p:nvSpPr>
        <p:spPr>
          <a:xfrm>
            <a:off x="13307613" y="4516250"/>
            <a:ext cx="935100" cy="738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SzPts val="3200"/>
              <a:buFont typeface="Barlow Condensed Medium"/>
              <a:buNone/>
              <a:defRPr sz="32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title"/>
          </p:nvPr>
        </p:nvSpPr>
        <p:spPr>
          <a:xfrm>
            <a:off x="4045900" y="2237875"/>
            <a:ext cx="8006400" cy="1231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"/>
          <p:cNvSpPr>
            <a:spLocks noGrp="1"/>
          </p:cNvSpPr>
          <p:nvPr>
            <p:ph type="pic" idx="2"/>
          </p:nvPr>
        </p:nvSpPr>
        <p:spPr>
          <a:xfrm>
            <a:off x="0" y="-26250"/>
            <a:ext cx="18326400" cy="103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9"/>
          <p:cNvSpPr txBox="1">
            <a:spLocks noGrp="1"/>
          </p:cNvSpPr>
          <p:nvPr>
            <p:ph type="title"/>
          </p:nvPr>
        </p:nvSpPr>
        <p:spPr>
          <a:xfrm>
            <a:off x="10055700" y="4826850"/>
            <a:ext cx="6677400" cy="356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991414"/>
              </a:buClr>
              <a:buSzPts val="11300"/>
              <a:buFont typeface="Barlow Condensed"/>
              <a:buNone/>
              <a:defRPr sz="11300">
                <a:solidFill>
                  <a:srgbClr val="991414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body" idx="1"/>
          </p:nvPr>
        </p:nvSpPr>
        <p:spPr>
          <a:xfrm rot="-5400000">
            <a:off x="15641525" y="7452025"/>
            <a:ext cx="4216200" cy="31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Char char="–"/>
              <a:defRPr sz="1800"/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body" idx="3"/>
          </p:nvPr>
        </p:nvSpPr>
        <p:spPr>
          <a:xfrm rot="-5400000">
            <a:off x="17473475" y="440975"/>
            <a:ext cx="552300" cy="31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r">
              <a:spcBef>
                <a:spcPts val="64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algn="r">
              <a:spcBef>
                <a:spcPts val="560"/>
              </a:spcBef>
              <a:spcAft>
                <a:spcPts val="0"/>
              </a:spcAft>
              <a:buSzPts val="1800"/>
              <a:buChar char="–"/>
              <a:defRPr sz="1800"/>
            </a:lvl2pPr>
            <a:lvl3pPr marL="1371600" lvl="2" indent="-342900" algn="r">
              <a:spcBef>
                <a:spcPts val="48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algn="r">
              <a:spcBef>
                <a:spcPts val="400"/>
              </a:spcBef>
              <a:spcAft>
                <a:spcPts val="0"/>
              </a:spcAft>
              <a:buSzPts val="1800"/>
              <a:buChar char="–"/>
              <a:defRPr sz="1800"/>
            </a:lvl4pPr>
            <a:lvl5pPr marL="2286000" lvl="4" indent="-342900" algn="r">
              <a:spcBef>
                <a:spcPts val="400"/>
              </a:spcBef>
              <a:spcAft>
                <a:spcPts val="0"/>
              </a:spcAft>
              <a:buSzPts val="1800"/>
              <a:buChar char="»"/>
              <a:defRPr sz="1800"/>
            </a:lvl5pPr>
            <a:lvl6pPr marL="2743200" lvl="5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r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ubTitle" idx="4"/>
          </p:nvPr>
        </p:nvSpPr>
        <p:spPr>
          <a:xfrm>
            <a:off x="11597700" y="3990125"/>
            <a:ext cx="5135400" cy="552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64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spcBef>
                <a:spcPts val="56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48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40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rlow Condensed Medium"/>
              <a:buNone/>
              <a:defRPr sz="6000" i="0" u="none" strike="noStrike" cap="none">
                <a:solidFill>
                  <a:schemeClr val="dk1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Sans 3"/>
              <a:buChar char="•"/>
              <a:defRPr sz="30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marR="0" lvl="1" indent="-361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–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marR="0" lvl="2" indent="-3619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•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marR="0" lvl="3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–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marR="0" lvl="4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»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marR="0" lvl="5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•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marR="0" lvl="6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•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marR="0" lvl="7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•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marR="0" lvl="8" indent="-3619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ource Sans 3"/>
              <a:buChar char="•"/>
              <a:defRPr sz="2100" i="0" u="none" strike="noStrike" cap="none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9C4E016-9896-F34D-5887-FD9167B76C9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0152" r="93860" b="70769"/>
          <a:stretch/>
        </p:blipFill>
        <p:spPr>
          <a:xfrm>
            <a:off x="13346522" y="51060"/>
            <a:ext cx="4941478" cy="1023594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153DAEC-C1C3-390D-EBEA-4C6A7E8E50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l="20658" t="10152" b="5473"/>
          <a:stretch/>
        </p:blipFill>
        <p:spPr>
          <a:xfrm>
            <a:off x="0" y="0"/>
            <a:ext cx="14510088" cy="10287000"/>
          </a:xfrm>
          <a:prstGeom prst="rect">
            <a:avLst/>
          </a:prstGeom>
        </p:spPr>
      </p:pic>
      <p:sp>
        <p:nvSpPr>
          <p:cNvPr id="180" name="Google Shape;180;p20"/>
          <p:cNvSpPr txBox="1"/>
          <p:nvPr/>
        </p:nvSpPr>
        <p:spPr>
          <a:xfrm>
            <a:off x="4941479" y="3335630"/>
            <a:ext cx="11791718" cy="525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376" u="none" strike="noStrike" dirty="0">
                <a:solidFill>
                  <a:srgbClr val="991414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MONITORAMENTO INTELIGENTE DA FADIGA NA INDÚSTRIA 4.0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A793D6EB-1B85-AA8C-3873-1A814F1C7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5E648636-0463-534A-4A0F-D51F48DA0F5F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METODOLOGIA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F2E857DF-3BBE-E251-E9B1-78E256371573}"/>
              </a:ext>
            </a:extLst>
          </p:cNvPr>
          <p:cNvSpPr txBox="1"/>
          <p:nvPr/>
        </p:nvSpPr>
        <p:spPr>
          <a:xfrm>
            <a:off x="365760" y="-1312252"/>
            <a:ext cx="4711567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3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ADDA20C5-D3A7-466B-E78D-977ADFED2ED1}"/>
              </a:ext>
            </a:extLst>
          </p:cNvPr>
          <p:cNvSpPr txBox="1"/>
          <p:nvPr/>
        </p:nvSpPr>
        <p:spPr>
          <a:xfrm>
            <a:off x="5663503" y="2379977"/>
            <a:ext cx="11758222" cy="4530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Esta pesquisa é de natureza aplicada, pois busca desenvolver e implementar um modelo conceitual para a detecção de fadiga em ambientes industriais, utilizando técnicas de visão computacional.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 objetivo é oferecer uma solução prática e tecnológica para um problema real, contribuindo diretamente com a melhoria das condições de trabalho e da eficiência operacional.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055B987D-D13E-D668-8C40-12B3C5775735}"/>
              </a:ext>
            </a:extLst>
          </p:cNvPr>
          <p:cNvSpPr txBox="1"/>
          <p:nvPr/>
        </p:nvSpPr>
        <p:spPr>
          <a:xfrm>
            <a:off x="2966190" y="-131225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864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06503DEB-1DF9-9C61-D7CB-5472BAD0E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10B5D527-A74A-DFB1-BCE7-0B406AA38526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METODOLOGIA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3B95D5E7-61AC-2F16-5B10-CBFD7A7E5D4E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3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039A979C-AC6C-7D7E-D29C-757B4E6CEDBC}"/>
              </a:ext>
            </a:extLst>
          </p:cNvPr>
          <p:cNvSpPr txBox="1"/>
          <p:nvPr/>
        </p:nvSpPr>
        <p:spPr>
          <a:xfrm>
            <a:off x="5663503" y="2379977"/>
            <a:ext cx="11758222" cy="622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metodologia do estudo será dividida em quatro etapas principais.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primeira consiste na revisão da literatura científica, que terá como foco os sinais de fadiga, suas causas e formas de detecção.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Serão analisados trabalhos clássicos e atuais sobre fadiga humana no contexto industrial, bem como estudos sobre o uso de visão computacional e inteligência artificial na área da saúde ocupacional.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A06B3D15-C768-3FBB-EF4E-7D67086759B9}"/>
              </a:ext>
            </a:extLst>
          </p:cNvPr>
          <p:cNvSpPr txBox="1"/>
          <p:nvPr/>
        </p:nvSpPr>
        <p:spPr>
          <a:xfrm>
            <a:off x="4586068" y="936868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1160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DC097E36-C6FB-9A25-8EA7-6039A332B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4EDB2472-CC46-737C-982C-ACEABD6DFC1F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METODOLOGIA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21E28159-E735-4E95-3A64-8FC6B0FCFBEC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3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.2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AF8C9323-AEAC-D0AC-9669-F73EF034CC16}"/>
              </a:ext>
            </a:extLst>
          </p:cNvPr>
          <p:cNvSpPr txBox="1"/>
          <p:nvPr/>
        </p:nvSpPr>
        <p:spPr>
          <a:xfrm>
            <a:off x="5663503" y="2379977"/>
            <a:ext cx="11758222" cy="6795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segunda etapa será o desenvolvimento do modelo conceitual de monitoramento.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Com base nos sinais de fadiga identificados na revisão teórica, será construído um modelo capaz de analisar imagens em tempo real e identificar alterações que indiquem o início da fadiga.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 modelo utilizará como indicadores expressões faciais, movimentos lentos e mudanças de postura. A escolha da visão computacional se justifica por sua capacidade de processamento automático e custo acessível.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8DAFC5E5-D606-6C21-25D7-7D60CBE9E1F0}"/>
              </a:ext>
            </a:extLst>
          </p:cNvPr>
          <p:cNvSpPr txBox="1"/>
          <p:nvPr/>
        </p:nvSpPr>
        <p:spPr>
          <a:xfrm>
            <a:off x="12473080" y="9579700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48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D8512DA4-E5BE-E01C-9D58-E60D47829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229A9709-6C23-2291-F3AA-1BE43A794D39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METODOLOGIA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D083A11E-A999-7DD8-A513-C4D0B3601120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3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.3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732814C2-DCE3-6FE6-BBF4-B34424313859}"/>
              </a:ext>
            </a:extLst>
          </p:cNvPr>
          <p:cNvSpPr txBox="1"/>
          <p:nvPr/>
        </p:nvSpPr>
        <p:spPr>
          <a:xfrm>
            <a:off x="5663503" y="2379977"/>
            <a:ext cx="11758222" cy="622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terceira etapa será a implementação e validação do modelo em ambiente controlado.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Nessa fase, o sistema será testado durante a execução de tarefas manuais, com registro de imagens e análise de sinais de fadiga.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validação será feita por meio da comparação entre os resultados do modelo e as avaliações reais do operador, garantindo maior confiabilidade na detecção precoce da fadiga.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74E9D4E1-F8B2-1D92-E205-643F04137788}"/>
              </a:ext>
            </a:extLst>
          </p:cNvPr>
          <p:cNvSpPr txBox="1"/>
          <p:nvPr/>
        </p:nvSpPr>
        <p:spPr>
          <a:xfrm>
            <a:off x="-4673773" y="741401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8011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52E55DAC-0659-62A7-E651-82BA267F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B82352B1-884E-6B24-F118-DDE5CA0FD928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METODOLOGIA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C33B1BCB-5D0F-B8BA-979E-947C87C2B32A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3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.4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CF4ACCED-1C39-14B4-DA48-0ADE9BAF6ED8}"/>
              </a:ext>
            </a:extLst>
          </p:cNvPr>
          <p:cNvSpPr txBox="1"/>
          <p:nvPr/>
        </p:nvSpPr>
        <p:spPr>
          <a:xfrm>
            <a:off x="5663503" y="2379977"/>
            <a:ext cx="11758222" cy="5663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Na última etapa, será realizada uma análise crítica dos resultados, visando aprimorar o desempenho do modelo. 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Serão avaliados os limites e as possibilidades da solução, com base nos dados coletados e no retorno dos usuários. 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Como resultado, serão propostas diretrizes para evolução do modelo utilizando técnicas mais avançadas de inteligência artificial, como redes neurais e aprendizado de máquina, tornando o sistema mais preciso e escalável.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E85B94D1-382A-CAE0-43F3-72C0582A17DC}"/>
              </a:ext>
            </a:extLst>
          </p:cNvPr>
          <p:cNvSpPr txBox="1"/>
          <p:nvPr/>
        </p:nvSpPr>
        <p:spPr>
          <a:xfrm>
            <a:off x="16074409" y="780503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5635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FD89EA87-E5E9-85F3-B83A-CEA9A232B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AEB35706-A0A2-3C12-37CA-336475FF9D2D}"/>
              </a:ext>
            </a:extLst>
          </p:cNvPr>
          <p:cNvSpPr txBox="1"/>
          <p:nvPr/>
        </p:nvSpPr>
        <p:spPr>
          <a:xfrm>
            <a:off x="1012874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BASE DE DADOS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83C14806-C30E-7458-D29B-6D09C2275752}"/>
              </a:ext>
            </a:extLst>
          </p:cNvPr>
          <p:cNvSpPr txBox="1"/>
          <p:nvPr/>
        </p:nvSpPr>
        <p:spPr>
          <a:xfrm>
            <a:off x="1012874" y="2379977"/>
            <a:ext cx="16408851" cy="396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AffectNet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AffectNet é uma base de dados que contém mais de 1 milhão de imagens e vídeos de expressões faciais, todos etiquetados para detecção de emoções. Essa base pode ser útil para analisar expressões faciais que indicam sinais de fadiga, como </a:t>
            </a:r>
            <a:r>
              <a:rPr lang="pt-BR" sz="3200" dirty="0" err="1"/>
              <a:t>micro-expressões</a:t>
            </a:r>
            <a:r>
              <a:rPr lang="pt-BR" sz="3200" dirty="0"/>
              <a:t> ou mudanças no olhar. Você pode usar essa base para treinar modelos de visão computacional voltados para reconhecimento emocional e fadiga.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3A2F1641-CCC6-7BC4-8269-3BFFA196F434}"/>
              </a:ext>
            </a:extLst>
          </p:cNvPr>
          <p:cNvSpPr txBox="1"/>
          <p:nvPr/>
        </p:nvSpPr>
        <p:spPr>
          <a:xfrm>
            <a:off x="16074409" y="780503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1312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B448D6BA-6211-726E-6430-95B517C78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215904E7-479C-926E-86DB-9C569A424E2D}"/>
              </a:ext>
            </a:extLst>
          </p:cNvPr>
          <p:cNvSpPr txBox="1"/>
          <p:nvPr/>
        </p:nvSpPr>
        <p:spPr>
          <a:xfrm>
            <a:off x="1012874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BASE DE DADOS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9E08723E-0C02-4377-649A-3926A58E6351}"/>
              </a:ext>
            </a:extLst>
          </p:cNvPr>
          <p:cNvSpPr txBox="1"/>
          <p:nvPr/>
        </p:nvSpPr>
        <p:spPr>
          <a:xfrm>
            <a:off x="1012874" y="2379977"/>
            <a:ext cx="16408851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UTKFace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base UTKFace oferece uma grande quantidade de imagens faciais, com variações de idade, etnia e gênero. Embora seja focada em reconhecimento facial, ela pode ser útil para análise de expressões faciais e movimentos que indiquem sinais de fadiga, já que esses sinais são frequentemente refletidos na face.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8F5574A5-3A92-2726-2C99-9915CB08820F}"/>
              </a:ext>
            </a:extLst>
          </p:cNvPr>
          <p:cNvSpPr txBox="1"/>
          <p:nvPr/>
        </p:nvSpPr>
        <p:spPr>
          <a:xfrm>
            <a:off x="16074409" y="780503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084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C74F29FA-E511-E0CA-DBB0-9C27EBB50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B3ADAA5A-917F-F738-D5AE-7FDAC0D58868}"/>
              </a:ext>
            </a:extLst>
          </p:cNvPr>
          <p:cNvSpPr txBox="1"/>
          <p:nvPr/>
        </p:nvSpPr>
        <p:spPr>
          <a:xfrm>
            <a:off x="1012874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BASE DE DADOS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7BB57760-735D-D90E-1BFD-33F9DB431AC7}"/>
              </a:ext>
            </a:extLst>
          </p:cNvPr>
          <p:cNvSpPr txBox="1"/>
          <p:nvPr/>
        </p:nvSpPr>
        <p:spPr>
          <a:xfrm>
            <a:off x="1012874" y="2379977"/>
            <a:ext cx="16408851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AMIGOS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AMIGOS é uma base de dados com vídeos que contêm interações humanas para análise de emoções e reconhecimento de estados emocionais. Essa base é relevante para sua pesquisa, pois pode ser utilizada para estudar como as interações sociais e comportamentais podem indicar sinais de fadiga.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5C9C1A4F-29C2-D4DB-16DE-BE8AE92E8EE1}"/>
              </a:ext>
            </a:extLst>
          </p:cNvPr>
          <p:cNvSpPr txBox="1"/>
          <p:nvPr/>
        </p:nvSpPr>
        <p:spPr>
          <a:xfrm>
            <a:off x="16074409" y="780503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0197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E0DCE03C-7EA2-9015-6FBC-C04A125B6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87C10F03-08C8-BE19-EA1E-17CAD3CC6A8C}"/>
              </a:ext>
            </a:extLst>
          </p:cNvPr>
          <p:cNvSpPr txBox="1"/>
          <p:nvPr/>
        </p:nvSpPr>
        <p:spPr>
          <a:xfrm>
            <a:off x="1012874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BASE DE DADOS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8FF82EC3-3824-E4BC-7700-3967B01A0B45}"/>
              </a:ext>
            </a:extLst>
          </p:cNvPr>
          <p:cNvSpPr txBox="1"/>
          <p:nvPr/>
        </p:nvSpPr>
        <p:spPr>
          <a:xfrm>
            <a:off x="1012874" y="2379977"/>
            <a:ext cx="16408851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VGGFace2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VGGFace2 é uma base de dados com mais de 3 milhões de imagens faciais de 9.000 indivíduos. Ela é amplamente utilizada para o treinamento de modelos de reconhecimento facial. Embora seja voltada para reconhecimento facial, pode ser aplicada na análise de expressões faciais associadas à fadiga.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869510E5-CB1C-8838-CB70-6E9BFB7EF2F0}"/>
              </a:ext>
            </a:extLst>
          </p:cNvPr>
          <p:cNvSpPr txBox="1"/>
          <p:nvPr/>
        </p:nvSpPr>
        <p:spPr>
          <a:xfrm>
            <a:off x="16074409" y="780503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7660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E3FFB301-2A81-FAC4-D766-7074EC3E0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6336CC9C-380D-9B27-C9DF-0B19DBFC0FF2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ANÁLISE DOS RESULTADOS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6E8F80FF-CE85-0C66-7342-47091A9561F2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4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C8B11AC4-ADE6-EE3E-ECF8-91E46A2F5853}"/>
              </a:ext>
            </a:extLst>
          </p:cNvPr>
          <p:cNvSpPr txBox="1"/>
          <p:nvPr/>
        </p:nvSpPr>
        <p:spPr>
          <a:xfrm>
            <a:off x="5663503" y="2379977"/>
            <a:ext cx="11758222" cy="584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As principais variáveis analisadas neste estudo envolvem os sinais de fadiga, que serão avaliados por meio de dois indicadores principais: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117475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Expressões faciais (como redução do estado de alerta e aumento de piscadas) e;</a:t>
            </a:r>
          </a:p>
          <a:p>
            <a:pPr marL="117475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Postura corporal (como inclinação da cabeça e movimentos lentos ou descoordenados).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Esses indicadores serão captados e analisados por técnicas de visão computacional.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00098D7A-B11E-0DFF-E3A9-BF92A879F4DE}"/>
              </a:ext>
            </a:extLst>
          </p:cNvPr>
          <p:cNvSpPr txBox="1"/>
          <p:nvPr/>
        </p:nvSpPr>
        <p:spPr>
          <a:xfrm>
            <a:off x="17213892" y="265625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028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9826363-4009-6B85-C614-3F002EABE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b="15592"/>
          <a:stretch/>
        </p:blipFill>
        <p:spPr>
          <a:xfrm>
            <a:off x="0" y="-1"/>
            <a:ext cx="18288000" cy="10287001"/>
          </a:xfrm>
          <a:prstGeom prst="rect">
            <a:avLst/>
          </a:prstGeom>
        </p:spPr>
      </p:pic>
      <p:sp>
        <p:nvSpPr>
          <p:cNvPr id="189" name="Google Shape;189;p21"/>
          <p:cNvSpPr/>
          <p:nvPr/>
        </p:nvSpPr>
        <p:spPr>
          <a:xfrm>
            <a:off x="-1430754" y="-232496"/>
            <a:ext cx="6329908" cy="6329908"/>
          </a:xfrm>
          <a:custGeom>
            <a:avLst/>
            <a:gdLst/>
            <a:ahLst/>
            <a:cxnLst/>
            <a:rect l="l" t="t" r="r" b="b"/>
            <a:pathLst>
              <a:path w="812800" h="812800" extrusionOk="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1"/>
          <p:cNvSpPr txBox="1"/>
          <p:nvPr/>
        </p:nvSpPr>
        <p:spPr>
          <a:xfrm>
            <a:off x="875387" y="3647705"/>
            <a:ext cx="15766694" cy="299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ANTECIPAR A FADIGA É PRESERVAR A SEGURANÇA</a:t>
            </a:r>
            <a:r>
              <a:rPr lang="pt-BR" sz="5400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: </a:t>
            </a:r>
            <a:r>
              <a:rPr lang="pt-BR" sz="5400" i="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COM INTELIGÊNCIA ARTIFICIAL, TRANSFORMAMOS DADOS EM PROTEÇÃO, DESEMPENHO E BEM-ESTAR NA INDÚSTRIA 4.0.</a:t>
            </a:r>
            <a:endParaRPr lang="pt-BR" sz="1000" i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102A285C-D06A-02E1-9B99-B11E49412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A2C63413-E703-8B96-0630-634D2BCE6FC1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ANÁLISE DOS RESULTADOS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AAB190DE-5129-E9F8-D8D8-13C067A13145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4</a:t>
            </a:r>
            <a:r>
              <a:rPr lang="en-US" sz="279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02E160A5-A769-180B-73E2-A6AAADAD9CE8}"/>
              </a:ext>
            </a:extLst>
          </p:cNvPr>
          <p:cNvSpPr txBox="1"/>
          <p:nvPr/>
        </p:nvSpPr>
        <p:spPr>
          <a:xfrm>
            <a:off x="5663503" y="2379977"/>
            <a:ext cx="11758222" cy="396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Os instrumentos utilizados para a coleta de dados incluirão câmeras para captura de imagens em tempo real e softwares de processamento de imagem baseados em modelos de inteligência artificial </a:t>
            </a:r>
            <a:r>
              <a:rPr lang="pt-BR" sz="3200" dirty="0" err="1"/>
              <a:t>pré</a:t>
            </a:r>
            <a:r>
              <a:rPr lang="pt-BR" sz="3200" dirty="0"/>
              <a:t>-treinados.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análise dos resultados será realizada de forma quantitativa, com cálculo de taxas de acerto e erro do modelo.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2B88EE7E-D66A-2870-1F84-1BBC133D37B6}"/>
              </a:ext>
            </a:extLst>
          </p:cNvPr>
          <p:cNvSpPr txBox="1"/>
          <p:nvPr/>
        </p:nvSpPr>
        <p:spPr>
          <a:xfrm>
            <a:off x="6634988" y="9577560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1416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A47DCF61-0BE5-4A8F-6AC7-2BB8B9DF8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0444F171-81AA-7787-A78A-C521C4871C30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CONSIDERAÇÕES ÉTICAS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910F0FBD-9FFB-CFF2-6780-2775B98517C8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5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03D47554-95BD-C771-9E20-6E58B1948F73}"/>
              </a:ext>
            </a:extLst>
          </p:cNvPr>
          <p:cNvSpPr txBox="1"/>
          <p:nvPr/>
        </p:nvSpPr>
        <p:spPr>
          <a:xfrm>
            <a:off x="5663503" y="2379977"/>
            <a:ext cx="11758222" cy="6795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Embora esta pesquisa tenha como foco o desenvolvimento técnico de um modelo computacional para detecção de fadiga, ela envolve a captura de imagens de pessoas em tempo real, o que exige atenção a aspectos éticos fundamentais.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Para amenizar o princípio ético, este trabalho utilizará vídeos públicos disponíveis na internet para o desenvolvimento e validação de um modelo computacional de detecção de fadiga. Os vídeos selecionados são de acesso aberto, destinados a fins educacionais, científicos ou de demonstração técnica, sem qualquer dado pessoal identificável.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DEE7A5DB-96CD-F286-2AA0-AC3A1268CEB7}"/>
              </a:ext>
            </a:extLst>
          </p:cNvPr>
          <p:cNvSpPr txBox="1"/>
          <p:nvPr/>
        </p:nvSpPr>
        <p:spPr>
          <a:xfrm>
            <a:off x="12262065" y="9313394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1098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93D45ABB-34CB-F76C-3F8F-1E8401F73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B176B029-FC06-8126-1187-CB7100E658F2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CONSIDERAÇÕES ÉTICAS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167B0B94-E2EA-D470-72A7-17EB1135B405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5</a:t>
            </a:r>
            <a:r>
              <a:rPr lang="en-US" sz="279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C122A98D-B05E-B2D9-D0A9-BB7EE92D17C5}"/>
              </a:ext>
            </a:extLst>
          </p:cNvPr>
          <p:cNvSpPr txBox="1"/>
          <p:nvPr/>
        </p:nvSpPr>
        <p:spPr>
          <a:xfrm>
            <a:off x="5663503" y="2379977"/>
            <a:ext cx="11758222" cy="697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 uso de material publicamente disponível, sem coleta ativa de dados pessoais, permite que a pesquisa seja classificada como isenta de avaliação por comitê de ética, conforme diretrizes da Resolução CNS 510/2016, que exclui pesquisas sem risco e sem identificação pessoal.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Ainda assim, a pesquisa respeita princípios fundamentais de ética em ciência: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Utilização responsável de dados públicos;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Exclusivo uso acadêmico e técnico dos vídeos;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Garantia de que nenhum conteúdo será utilizado de forma indevida ou fora do contexto original.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41CC0D14-71E3-06F3-5F1F-78D4B9236B8E}"/>
              </a:ext>
            </a:extLst>
          </p:cNvPr>
          <p:cNvSpPr txBox="1"/>
          <p:nvPr/>
        </p:nvSpPr>
        <p:spPr>
          <a:xfrm>
            <a:off x="-1271055" y="936868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514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826F4211-B5FD-C7F7-3217-01D085B9A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5459BF6D-A8E0-5460-AE35-F03EA2C98B5C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CONSIDERAÇÕES ÉTICAS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06AC5E03-3B6B-C642-620D-DF115699DE30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5</a:t>
            </a:r>
            <a:r>
              <a:rPr lang="en-US" sz="279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D57CB120-A16D-0DC0-D0A4-B4E1483EC30B}"/>
              </a:ext>
            </a:extLst>
          </p:cNvPr>
          <p:cNvSpPr txBox="1"/>
          <p:nvPr/>
        </p:nvSpPr>
        <p:spPr>
          <a:xfrm>
            <a:off x="5663503" y="2379977"/>
            <a:ext cx="11758222" cy="697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 uso de material publicamente disponível, sem coleta ativa de dados pessoais, permite que a pesquisa seja classificada como isenta de avaliação por comitê de ética, conforme diretrizes da Resolução CNS 510/2016, que exclui pesquisas sem risco e sem identificação pessoal.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Ainda assim, a pesquisa respeita princípios fundamentais de ética em ciência: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Utilização responsável de dados públicos;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Exclusivo uso acadêmico e técnico dos vídeos;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Garantia de que nenhum conteúdo será utilizado de forma indevida ou fora do contexto original.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0B4F854B-C1D9-58FF-24A7-67E0F8E09DDC}"/>
              </a:ext>
            </a:extLst>
          </p:cNvPr>
          <p:cNvSpPr txBox="1"/>
          <p:nvPr/>
        </p:nvSpPr>
        <p:spPr>
          <a:xfrm>
            <a:off x="-1271055" y="936868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BE1C09B-7306-1E3A-6EAC-5D849DB1632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>
              <a:alpha val="7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3163B16-66B3-2FD1-DD1D-F02F94B17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664" y="3811384"/>
            <a:ext cx="16916461" cy="5224202"/>
          </a:xfrm>
          <a:prstGeom prst="roundRect">
            <a:avLst>
              <a:gd name="adj" fmla="val 16667"/>
            </a:avLst>
          </a:prstGeom>
          <a:ln w="57150">
            <a:solidFill>
              <a:schemeClr val="accent5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636282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031C07C8-70DA-9F24-3513-24E8A6126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DCF6CA03-5951-CFB4-BE79-C9B99A8CBFB4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CONSIDERAÇÕES ÉTICAS DA PESQUISA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580477DA-FC90-8179-EF07-38ED1FD18EE3}"/>
              </a:ext>
            </a:extLst>
          </p:cNvPr>
          <p:cNvSpPr txBox="1"/>
          <p:nvPr/>
        </p:nvSpPr>
        <p:spPr>
          <a:xfrm>
            <a:off x="365760" y="-1312252"/>
            <a:ext cx="4825218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5</a:t>
            </a:r>
            <a:r>
              <a:rPr lang="en-US" sz="279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FE9D3537-8FAD-E481-7B41-EC0E10CD0D8C}"/>
              </a:ext>
            </a:extLst>
          </p:cNvPr>
          <p:cNvSpPr txBox="1"/>
          <p:nvPr/>
        </p:nvSpPr>
        <p:spPr>
          <a:xfrm>
            <a:off x="5663503" y="2379977"/>
            <a:ext cx="11758222" cy="697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O uso de material publicamente disponível, sem coleta ativa de dados pessoais, permite que a pesquisa seja classificada como isenta de avaliação por comitê de ética, conforme diretrizes da Resolução CNS 510/2016, que exclui pesquisas sem risco e sem identificação pessoal.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Ainda assim, a pesquisa respeita princípios fundamentais de ética em ciência: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Utilização responsável de dados públicos;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Exclusivo uso acadêmico e técnico dos vídeos;</a:t>
            </a:r>
          </a:p>
          <a:p>
            <a:pPr marL="1168400" lvl="0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Garantia de que nenhum conteúdo será utilizado de forma indevida ou fora do contexto original.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4E7DBC00-09F2-3099-B75D-D0994E459065}"/>
              </a:ext>
            </a:extLst>
          </p:cNvPr>
          <p:cNvSpPr txBox="1"/>
          <p:nvPr/>
        </p:nvSpPr>
        <p:spPr>
          <a:xfrm>
            <a:off x="-1271055" y="936868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27A55F-9D5D-A906-45DE-7651CC5D3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664" y="3811384"/>
            <a:ext cx="16916461" cy="5224202"/>
          </a:xfrm>
          <a:prstGeom prst="roundRect">
            <a:avLst>
              <a:gd name="adj" fmla="val 16667"/>
            </a:avLst>
          </a:prstGeom>
          <a:ln w="57150">
            <a:solidFill>
              <a:schemeClr val="accent5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44A0723-5D5A-E086-B25D-6A7966C0E88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>
              <a:alpha val="7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F0EFD70-CA89-E972-D3BF-E7BD41FA08B2}"/>
              </a:ext>
            </a:extLst>
          </p:cNvPr>
          <p:cNvSpPr/>
          <p:nvPr/>
        </p:nvSpPr>
        <p:spPr>
          <a:xfrm>
            <a:off x="2799471" y="2799471"/>
            <a:ext cx="12900074" cy="3742006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i="1" dirty="0">
                <a:solidFill>
                  <a:schemeClr val="accent1"/>
                </a:solidFill>
                <a:latin typeface="Barlow Condensed Medium" panose="00000606000000000000" pitchFamily="2" charset="0"/>
              </a:rPr>
              <a:t>“A pesquisa, por </a:t>
            </a:r>
            <a:r>
              <a:rPr lang="pt-BR" sz="3600" i="1" dirty="0" err="1">
                <a:solidFill>
                  <a:schemeClr val="accent1"/>
                </a:solidFill>
                <a:latin typeface="Barlow Condensed Medium" panose="00000606000000000000" pitchFamily="2" charset="0"/>
              </a:rPr>
              <a:t>utilziar</a:t>
            </a:r>
            <a:r>
              <a:rPr lang="pt-BR" sz="3600" i="1" dirty="0">
                <a:solidFill>
                  <a:schemeClr val="accent1"/>
                </a:solidFill>
                <a:latin typeface="Barlow Condensed Medium" panose="00000606000000000000" pitchFamily="2" charset="0"/>
              </a:rPr>
              <a:t> vídeos públicos disponíveis na internet, sem coleta de dados identificáveis ou interação com participantes, conforme o Art. 1º, Inciso II da Resolução CNS 510/2016, enquadra-se como pesquisa com dados de domínio público e, portanto, isenta de apreciação por Comitê de Ética em Pesquisa.”</a:t>
            </a:r>
          </a:p>
        </p:txBody>
      </p:sp>
    </p:spTree>
    <p:extLst>
      <p:ext uri="{BB962C8B-B14F-4D97-AF65-F5344CB8AC3E}">
        <p14:creationId xmlns:p14="http://schemas.microsoft.com/office/powerpoint/2010/main" val="3414466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C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36"/>
          <p:cNvGrpSpPr/>
          <p:nvPr/>
        </p:nvGrpSpPr>
        <p:grpSpPr>
          <a:xfrm>
            <a:off x="2464881" y="1120223"/>
            <a:ext cx="13358239" cy="8138077"/>
            <a:chOff x="0" y="-38100"/>
            <a:chExt cx="3518219" cy="2143362"/>
          </a:xfrm>
        </p:grpSpPr>
        <p:sp>
          <p:nvSpPr>
            <p:cNvPr id="448" name="Google Shape;448;p36"/>
            <p:cNvSpPr/>
            <p:nvPr/>
          </p:nvSpPr>
          <p:spPr>
            <a:xfrm>
              <a:off x="0" y="0"/>
              <a:ext cx="3518219" cy="2105262"/>
            </a:xfrm>
            <a:custGeom>
              <a:avLst/>
              <a:gdLst/>
              <a:ahLst/>
              <a:cxnLst/>
              <a:rect l="l" t="t" r="r" b="b"/>
              <a:pathLst>
                <a:path w="3518219" h="2105262" extrusionOk="0">
                  <a:moveTo>
                    <a:pt x="13909" y="0"/>
                  </a:moveTo>
                  <a:lnTo>
                    <a:pt x="3504310" y="0"/>
                  </a:lnTo>
                  <a:cubicBezTo>
                    <a:pt x="3511992" y="0"/>
                    <a:pt x="3518219" y="6227"/>
                    <a:pt x="3518219" y="13909"/>
                  </a:cubicBezTo>
                  <a:lnTo>
                    <a:pt x="3518219" y="2091353"/>
                  </a:lnTo>
                  <a:cubicBezTo>
                    <a:pt x="3518219" y="2099034"/>
                    <a:pt x="3511992" y="2105262"/>
                    <a:pt x="3504310" y="2105262"/>
                  </a:cubicBezTo>
                  <a:lnTo>
                    <a:pt x="13909" y="2105262"/>
                  </a:lnTo>
                  <a:cubicBezTo>
                    <a:pt x="6227" y="2105262"/>
                    <a:pt x="0" y="2099034"/>
                    <a:pt x="0" y="2091353"/>
                  </a:cubicBezTo>
                  <a:lnTo>
                    <a:pt x="0" y="13909"/>
                  </a:lnTo>
                  <a:cubicBezTo>
                    <a:pt x="0" y="6227"/>
                    <a:pt x="6227" y="0"/>
                    <a:pt x="13909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36"/>
            <p:cNvSpPr txBox="1"/>
            <p:nvPr/>
          </p:nvSpPr>
          <p:spPr>
            <a:xfrm>
              <a:off x="0" y="-38100"/>
              <a:ext cx="3518219" cy="2143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6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4" name="Google Shape;454;p36"/>
          <p:cNvSpPr txBox="1"/>
          <p:nvPr/>
        </p:nvSpPr>
        <p:spPr>
          <a:xfrm>
            <a:off x="5469972" y="4614348"/>
            <a:ext cx="7348055" cy="105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31" b="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DÚVIDAS?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/>
        </p:nvSpPr>
        <p:spPr>
          <a:xfrm>
            <a:off x="5663503" y="1251414"/>
            <a:ext cx="9892308" cy="176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MONITORAMENTO INTELIGENTE DA FADIGA NA INDÚSTRIA 4.0</a:t>
            </a:r>
            <a:endParaRPr lang="pt-BR" dirty="0"/>
          </a:p>
        </p:txBody>
      </p:sp>
      <p:sp>
        <p:nvSpPr>
          <p:cNvPr id="207" name="Google Shape;207;p22"/>
          <p:cNvSpPr txBox="1"/>
          <p:nvPr/>
        </p:nvSpPr>
        <p:spPr>
          <a:xfrm>
            <a:off x="866275" y="-1312252"/>
            <a:ext cx="4211052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1</a:t>
            </a:r>
            <a:endParaRPr dirty="0"/>
          </a:p>
        </p:txBody>
      </p:sp>
      <p:sp>
        <p:nvSpPr>
          <p:cNvPr id="210" name="Google Shape;210;p22"/>
          <p:cNvSpPr txBox="1"/>
          <p:nvPr/>
        </p:nvSpPr>
        <p:spPr>
          <a:xfrm>
            <a:off x="5663503" y="3653844"/>
            <a:ext cx="11758222" cy="5450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/>
              <a:t>A Indústria 4.0 está revolucionando os processos produtivos com tecnologias como automação, IoT e Inteligência Artificial, porém tarefas manuais ainda enfrentam desafios críticos, como fadiga e ergonomia inadequada. Esses fatores impactam diretamente a saúde do trabalhador e a eficiência do processo.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2800"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/>
              <a:t>Este estudo propõe o uso de visão computacional e sensores inteligentes para monitorar em tempo real os sinais de fadiga, permitindo intervenções proativas. Com isso, buscamos aumentar a produtividade e a segurança no ambiente industrial, alinhando o bem-estar humano às inovações tecnológicas.</a:t>
            </a:r>
            <a:endParaRPr lang="en-US" sz="28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39A6E8C-81CB-2F17-8EE5-987A15908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16270" y="6754628"/>
            <a:ext cx="6007249" cy="316661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8F200C62-6557-D6D0-7B43-CBEDE9FAE58F}"/>
              </a:ext>
            </a:extLst>
          </p:cNvPr>
          <p:cNvSpPr/>
          <p:nvPr/>
        </p:nvSpPr>
        <p:spPr>
          <a:xfrm>
            <a:off x="-450166" y="6698356"/>
            <a:ext cx="5641145" cy="3532372"/>
          </a:xfrm>
          <a:prstGeom prst="rect">
            <a:avLst/>
          </a:prstGeom>
          <a:solidFill>
            <a:srgbClr val="F4F8FB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63687FAB-5465-BE78-31CF-4004AAF2D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55;p26">
            <a:extLst>
              <a:ext uri="{FF2B5EF4-FFF2-40B4-BE49-F238E27FC236}">
                <a16:creationId xmlns:a16="http://schemas.microsoft.com/office/drawing/2014/main" id="{080970CF-D7B5-93C3-9D4B-C8D0FBD766C9}"/>
              </a:ext>
            </a:extLst>
          </p:cNvPr>
          <p:cNvSpPr txBox="1"/>
          <p:nvPr/>
        </p:nvSpPr>
        <p:spPr>
          <a:xfrm>
            <a:off x="11879761" y="1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15C8DC75-1600-0A7B-57C0-0AF258F1AF3B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PROBLEMA E JUSTIFICATIVAS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707DD9F2-C608-F22B-7756-FB966492F342}"/>
              </a:ext>
            </a:extLst>
          </p:cNvPr>
          <p:cNvSpPr txBox="1"/>
          <p:nvPr/>
        </p:nvSpPr>
        <p:spPr>
          <a:xfrm>
            <a:off x="866275" y="-1312252"/>
            <a:ext cx="4211052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1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.1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ED3954AD-2BA3-1BF6-F62F-EA873543CD8E}"/>
              </a:ext>
            </a:extLst>
          </p:cNvPr>
          <p:cNvSpPr txBox="1"/>
          <p:nvPr/>
        </p:nvSpPr>
        <p:spPr>
          <a:xfrm>
            <a:off x="5663503" y="2619128"/>
            <a:ext cx="11758222" cy="6034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►"/>
            </a:pPr>
            <a:r>
              <a:rPr lang="pt-BR" sz="3200" b="1" dirty="0"/>
              <a:t>O problema: Fadiga Humana em Ambientes Industriais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050" dirty="0"/>
          </a:p>
          <a:p>
            <a:pPr marL="982663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Tarefas repetitivas e manuais aumentam o risco de fadiga (Grandjean, 1998);</a:t>
            </a:r>
          </a:p>
          <a:p>
            <a:pPr marL="982663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 A fadiga compromete coordenação, aumenta erros e acidentes.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3200" dirty="0"/>
          </a:p>
          <a:p>
            <a:pPr marL="45720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Limitações dos métodos tradicionais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050" dirty="0"/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Monitoramento subjetivo e não contínuo;</a:t>
            </a:r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Falhas na detecção precoce de sinais de fadiga.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27982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3CC99884-32AA-948F-92BD-57C60CE70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30B2B134-39C2-1F3B-B9A8-220F22CD5487}"/>
              </a:ext>
            </a:extLst>
          </p:cNvPr>
          <p:cNvSpPr txBox="1"/>
          <p:nvPr/>
        </p:nvSpPr>
        <p:spPr>
          <a:xfrm>
            <a:off x="-2421736" y="-262305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4E59B43C-E425-811C-6ED1-07423DF8096A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PROBLEMA E JUSTIFICATIVAS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19676D1F-4119-1011-C217-AF1D0A439379}"/>
              </a:ext>
            </a:extLst>
          </p:cNvPr>
          <p:cNvSpPr txBox="1"/>
          <p:nvPr/>
        </p:nvSpPr>
        <p:spPr>
          <a:xfrm>
            <a:off x="866275" y="-1312252"/>
            <a:ext cx="4211052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1</a:t>
            </a:r>
            <a:r>
              <a:rPr lang="en-US" sz="23300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.2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4427CF09-36F2-CB91-9C76-6EE5D74BA41E}"/>
              </a:ext>
            </a:extLst>
          </p:cNvPr>
          <p:cNvSpPr txBox="1"/>
          <p:nvPr/>
        </p:nvSpPr>
        <p:spPr>
          <a:xfrm>
            <a:off x="5663503" y="2619128"/>
            <a:ext cx="11758222" cy="6415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Justificativa tecnológica: Indústria 4.0 como solução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050" dirty="0"/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Tecnologias como IA e visão computacional permitem monitoramento em tempo real e não intrusivo;</a:t>
            </a:r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Reconhecimento facial e análise postural como indicadores objetivos;</a:t>
            </a:r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Soluções inteligentes integram segurança, saúde e produtividade;</a:t>
            </a:r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Redução de erros operacionais, custos e riscos ocupacionais;</a:t>
            </a:r>
          </a:p>
          <a:p>
            <a:pPr marL="982663" lvl="8" indent="-4572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Apoio à colaboração homem-máquina e à eficiência contínua (ACATECH, 2013).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83220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F57CC38E-9671-4C1B-700C-65FF1E864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B2E5BC3B-F778-4651-D2F3-EA1642BF5C08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OBJETIVO</a:t>
            </a:r>
          </a:p>
        </p:txBody>
      </p:sp>
      <p:sp>
        <p:nvSpPr>
          <p:cNvPr id="207" name="Google Shape;207;p22">
            <a:extLst>
              <a:ext uri="{FF2B5EF4-FFF2-40B4-BE49-F238E27FC236}">
                <a16:creationId xmlns:a16="http://schemas.microsoft.com/office/drawing/2014/main" id="{53B85726-8254-6454-393C-A6A7D1EB4BB4}"/>
              </a:ext>
            </a:extLst>
          </p:cNvPr>
          <p:cNvSpPr txBox="1"/>
          <p:nvPr/>
        </p:nvSpPr>
        <p:spPr>
          <a:xfrm>
            <a:off x="866275" y="-1312252"/>
            <a:ext cx="4211052" cy="106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839" dirty="0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2</a:t>
            </a:r>
            <a:endParaRPr dirty="0"/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EDC543CE-CFFE-968F-9CAC-068581049DA5}"/>
              </a:ext>
            </a:extLst>
          </p:cNvPr>
          <p:cNvSpPr txBox="1"/>
          <p:nvPr/>
        </p:nvSpPr>
        <p:spPr>
          <a:xfrm>
            <a:off x="5663503" y="2379977"/>
            <a:ext cx="11758222" cy="7503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Desenvolver um sistema de monitoramento em tempo real, baseado em algoritmos computacionais, capaz de identificar sinais precoces de fadiga em processos manuais, promovendo maior segurança e eficiência operacional.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b="1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Identificar os principais sinais de fadiga precoce por meio da literatura científica;</a:t>
            </a:r>
            <a:endParaRPr lang="pt-BR" sz="3200" b="1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Desenvolver um modelo conceitual de monitoramento com visão computacional;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Demonstrar a aplicabilidade do modelo em ambiente controlado;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1000" dirty="0"/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Avaliar os limites e possibilidades do modelo, propondo diretrizes para sua evolução com IA.</a:t>
            </a:r>
            <a:endParaRPr lang="en-US" sz="3200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ECD7B8CD-BD6F-E155-9BEB-B3069785AFED}"/>
              </a:ext>
            </a:extLst>
          </p:cNvPr>
          <p:cNvSpPr txBox="1"/>
          <p:nvPr/>
        </p:nvSpPr>
        <p:spPr>
          <a:xfrm>
            <a:off x="-4461551" y="262157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5574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EED7C0A3-B468-1E5D-70F4-FDAC199D6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8BDED30E-E48A-8B5D-7975-9BA316BFBFAF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ARGUMENTO TEÓRICO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8520C786-C4CE-7256-C2C9-1BF11CE7CA3F}"/>
              </a:ext>
            </a:extLst>
          </p:cNvPr>
          <p:cNvSpPr txBox="1"/>
          <p:nvPr/>
        </p:nvSpPr>
        <p:spPr>
          <a:xfrm>
            <a:off x="4730546" y="2711161"/>
            <a:ext cx="1175822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Etienne Grandjean (1914–1991)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52FA8CBD-A29B-1D50-B90F-2FD0E6CDF7DA}"/>
              </a:ext>
            </a:extLst>
          </p:cNvPr>
          <p:cNvSpPr txBox="1"/>
          <p:nvPr/>
        </p:nvSpPr>
        <p:spPr>
          <a:xfrm>
            <a:off x="-4461551" y="262157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DD6DA669-5A21-345F-1910-2FB6EE03B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730" y="2581064"/>
            <a:ext cx="2690815" cy="3587628"/>
          </a:xfrm>
          <a:prstGeom prst="rect">
            <a:avLst/>
          </a:prstGeom>
        </p:spPr>
      </p:pic>
      <p:sp>
        <p:nvSpPr>
          <p:cNvPr id="4" name="Google Shape;210;p22">
            <a:extLst>
              <a:ext uri="{FF2B5EF4-FFF2-40B4-BE49-F238E27FC236}">
                <a16:creationId xmlns:a16="http://schemas.microsoft.com/office/drawing/2014/main" id="{CEE714E5-AE93-C7D4-AF02-C47310521F72}"/>
              </a:ext>
            </a:extLst>
          </p:cNvPr>
          <p:cNvSpPr txBox="1"/>
          <p:nvPr/>
        </p:nvSpPr>
        <p:spPr>
          <a:xfrm>
            <a:off x="1237730" y="7094548"/>
            <a:ext cx="15812540" cy="2265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Foi um médico suíço e um dos pioneiros da ergonomia moderna. Ele liderou o Departamento de Higiene e Ergonomia no Instituto Federal de Tecnologia da Suíça (ETH Zürich) por mais de três décadas, onde desenvolveu pesquisas fundamentais sobre a relação entre o trabalho humano, o ambiente e a saúde.</a:t>
            </a:r>
          </a:p>
        </p:txBody>
      </p:sp>
      <p:sp>
        <p:nvSpPr>
          <p:cNvPr id="5" name="Google Shape;210;p22">
            <a:extLst>
              <a:ext uri="{FF2B5EF4-FFF2-40B4-BE49-F238E27FC236}">
                <a16:creationId xmlns:a16="http://schemas.microsoft.com/office/drawing/2014/main" id="{3D5E6D22-7AF4-8EDF-BB68-1218C27F2E84}"/>
              </a:ext>
            </a:extLst>
          </p:cNvPr>
          <p:cNvSpPr txBox="1"/>
          <p:nvPr/>
        </p:nvSpPr>
        <p:spPr>
          <a:xfrm>
            <a:off x="4730546" y="3696695"/>
            <a:ext cx="11758222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pt-BR" sz="3200" dirty="0"/>
              <a:t>Manual de Ergonomia: Adaptando o Trabalho ao Homem (1998)</a:t>
            </a:r>
          </a:p>
          <a:p>
            <a:pPr lvl="0">
              <a:lnSpc>
                <a:spcPct val="115000"/>
              </a:lnSpc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fadiga reduz a coordenação, aumenta erros e riscos (Grandjean, 1998).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264480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C4EB491D-D1F6-3729-58A5-53C1D3BB2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28A74315-26E7-2B6B-FF46-113FB91EFCA7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ARGUMENTO TEÓRICO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3A4080EA-7C77-199B-4633-3F76419441D6}"/>
              </a:ext>
            </a:extLst>
          </p:cNvPr>
          <p:cNvSpPr txBox="1"/>
          <p:nvPr/>
        </p:nvSpPr>
        <p:spPr>
          <a:xfrm>
            <a:off x="4730546" y="2711161"/>
            <a:ext cx="1175822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/>
              <a:t>Chen Zhang, </a:t>
            </a:r>
            <a:r>
              <a:rPr lang="pt-BR" sz="3200" b="1" dirty="0" err="1"/>
              <a:t>Xiaobo</a:t>
            </a:r>
            <a:r>
              <a:rPr lang="pt-BR" sz="3200" b="1" dirty="0"/>
              <a:t> Lu e </a:t>
            </a:r>
            <a:r>
              <a:rPr lang="pt-BR" sz="3200" b="1" dirty="0" err="1"/>
              <a:t>Zhiliang</a:t>
            </a:r>
            <a:r>
              <a:rPr lang="pt-BR" sz="3200" b="1" dirty="0"/>
              <a:t> Huang</a:t>
            </a:r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9137B634-E402-941C-439D-4CFF04D3CE47}"/>
              </a:ext>
            </a:extLst>
          </p:cNvPr>
          <p:cNvSpPr txBox="1"/>
          <p:nvPr/>
        </p:nvSpPr>
        <p:spPr>
          <a:xfrm>
            <a:off x="-4461551" y="262157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10;p22">
            <a:extLst>
              <a:ext uri="{FF2B5EF4-FFF2-40B4-BE49-F238E27FC236}">
                <a16:creationId xmlns:a16="http://schemas.microsoft.com/office/drawing/2014/main" id="{37C9465C-1AE5-2241-3B3F-F628367166C4}"/>
              </a:ext>
            </a:extLst>
          </p:cNvPr>
          <p:cNvSpPr txBox="1"/>
          <p:nvPr/>
        </p:nvSpPr>
        <p:spPr>
          <a:xfrm>
            <a:off x="1237730" y="7094548"/>
            <a:ext cx="15812540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São pesquisadores da </a:t>
            </a:r>
            <a:r>
              <a:rPr lang="pt-BR" sz="3200" dirty="0" err="1"/>
              <a:t>School</a:t>
            </a:r>
            <a:r>
              <a:rPr lang="pt-BR" sz="3200" dirty="0"/>
              <a:t> </a:t>
            </a:r>
            <a:r>
              <a:rPr lang="pt-BR" sz="3200" dirty="0" err="1"/>
              <a:t>of</a:t>
            </a:r>
            <a:r>
              <a:rPr lang="pt-BR" sz="3200" dirty="0"/>
              <a:t> Automation da </a:t>
            </a:r>
            <a:r>
              <a:rPr lang="pt-BR" sz="3200" dirty="0" err="1"/>
              <a:t>Southeast</a:t>
            </a:r>
            <a:r>
              <a:rPr lang="pt-BR" sz="3200" dirty="0"/>
              <a:t> </a:t>
            </a:r>
            <a:r>
              <a:rPr lang="pt-BR" sz="3200" dirty="0" err="1"/>
              <a:t>University</a:t>
            </a:r>
            <a:r>
              <a:rPr lang="pt-BR" sz="3200" dirty="0"/>
              <a:t>, em Nanjing, China. Eles atuam em áreas como processamento de sinais, aprendizado de máquina, visão computacional e sistemas inteligentes.</a:t>
            </a:r>
          </a:p>
        </p:txBody>
      </p:sp>
      <p:sp>
        <p:nvSpPr>
          <p:cNvPr id="5" name="Google Shape;210;p22">
            <a:extLst>
              <a:ext uri="{FF2B5EF4-FFF2-40B4-BE49-F238E27FC236}">
                <a16:creationId xmlns:a16="http://schemas.microsoft.com/office/drawing/2014/main" id="{51B96080-6BB2-84ED-1851-BB81FA744C4F}"/>
              </a:ext>
            </a:extLst>
          </p:cNvPr>
          <p:cNvSpPr txBox="1"/>
          <p:nvPr/>
        </p:nvSpPr>
        <p:spPr>
          <a:xfrm>
            <a:off x="4730546" y="3696695"/>
            <a:ext cx="11758222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pt-BR" sz="3200" dirty="0"/>
              <a:t>A Driver Fatigue </a:t>
            </a:r>
            <a:r>
              <a:rPr lang="pt-BR" sz="3200" dirty="0" err="1"/>
              <a:t>Recognition</a:t>
            </a:r>
            <a:r>
              <a:rPr lang="pt-BR" sz="3200" dirty="0"/>
              <a:t> </a:t>
            </a:r>
            <a:r>
              <a:rPr lang="pt-BR" sz="3200" dirty="0" err="1"/>
              <a:t>Algorithm</a:t>
            </a:r>
            <a:r>
              <a:rPr lang="pt-BR" sz="3200" dirty="0"/>
              <a:t> </a:t>
            </a:r>
            <a:r>
              <a:rPr lang="pt-BR" sz="3200" dirty="0" err="1"/>
              <a:t>Based</a:t>
            </a:r>
            <a:r>
              <a:rPr lang="pt-BR" sz="3200" dirty="0"/>
              <a:t> </a:t>
            </a:r>
            <a:r>
              <a:rPr lang="pt-BR" sz="3200" dirty="0" err="1"/>
              <a:t>on</a:t>
            </a:r>
            <a:r>
              <a:rPr lang="pt-BR" sz="3200" dirty="0"/>
              <a:t> </a:t>
            </a:r>
            <a:r>
              <a:rPr lang="pt-BR" sz="3200" dirty="0" err="1"/>
              <a:t>Spatio</a:t>
            </a:r>
            <a:r>
              <a:rPr lang="pt-BR" sz="3200" dirty="0"/>
              <a:t>-Temporal Feature </a:t>
            </a:r>
            <a:r>
              <a:rPr lang="pt-BR" sz="3200" dirty="0" err="1"/>
              <a:t>Sequence</a:t>
            </a:r>
            <a:r>
              <a:rPr lang="pt-BR" sz="3200" dirty="0"/>
              <a:t> (2020)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A visão computacional permite monitoramento contínuo e objetivo de movimentos e expressões (Zhang et al., 2020).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3DD8064D-4B4C-3277-5370-1967483BB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730" y="2291945"/>
            <a:ext cx="3116841" cy="423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92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8FB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A5A54436-BF64-D417-BE9E-2C5F2099B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>
            <a:extLst>
              <a:ext uri="{FF2B5EF4-FFF2-40B4-BE49-F238E27FC236}">
                <a16:creationId xmlns:a16="http://schemas.microsoft.com/office/drawing/2014/main" id="{3BFA516F-6B74-27DA-A08C-C71DE8229300}"/>
              </a:ext>
            </a:extLst>
          </p:cNvPr>
          <p:cNvSpPr txBox="1"/>
          <p:nvPr/>
        </p:nvSpPr>
        <p:spPr>
          <a:xfrm>
            <a:off x="5663503" y="1251414"/>
            <a:ext cx="9892308" cy="8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731" u="none" strike="noStrike" dirty="0">
                <a:solidFill>
                  <a:srgbClr val="000000"/>
                </a:solidFill>
                <a:latin typeface="Barlow Condensed Medium"/>
                <a:ea typeface="Barlow Condensed Medium"/>
                <a:cs typeface="Barlow Condensed Medium"/>
                <a:sym typeface="Barlow Condensed Medium"/>
              </a:rPr>
              <a:t>ARGUMENTO TEÓRICO</a:t>
            </a:r>
          </a:p>
        </p:txBody>
      </p:sp>
      <p:sp>
        <p:nvSpPr>
          <p:cNvPr id="210" name="Google Shape;210;p22">
            <a:extLst>
              <a:ext uri="{FF2B5EF4-FFF2-40B4-BE49-F238E27FC236}">
                <a16:creationId xmlns:a16="http://schemas.microsoft.com/office/drawing/2014/main" id="{A2A37F5E-27DD-60C1-2E8E-AA4B2779FE1E}"/>
              </a:ext>
            </a:extLst>
          </p:cNvPr>
          <p:cNvSpPr txBox="1"/>
          <p:nvPr/>
        </p:nvSpPr>
        <p:spPr>
          <a:xfrm>
            <a:off x="4730546" y="2711161"/>
            <a:ext cx="11758222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b="1" dirty="0" err="1"/>
              <a:t>Acatech</a:t>
            </a:r>
            <a:endParaRPr lang="pt-BR" sz="3200" b="1" dirty="0"/>
          </a:p>
        </p:txBody>
      </p:sp>
      <p:sp>
        <p:nvSpPr>
          <p:cNvPr id="2" name="Google Shape;255;p26">
            <a:extLst>
              <a:ext uri="{FF2B5EF4-FFF2-40B4-BE49-F238E27FC236}">
                <a16:creationId xmlns:a16="http://schemas.microsoft.com/office/drawing/2014/main" id="{EC91B56B-428B-0ED2-543C-A73F94C445DC}"/>
              </a:ext>
            </a:extLst>
          </p:cNvPr>
          <p:cNvSpPr txBox="1"/>
          <p:nvPr/>
        </p:nvSpPr>
        <p:spPr>
          <a:xfrm>
            <a:off x="-4461551" y="2621572"/>
            <a:ext cx="5814920" cy="195467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10;p22">
            <a:extLst>
              <a:ext uri="{FF2B5EF4-FFF2-40B4-BE49-F238E27FC236}">
                <a16:creationId xmlns:a16="http://schemas.microsoft.com/office/drawing/2014/main" id="{CECD312F-5D84-DDB9-B36D-8F854EAA3083}"/>
              </a:ext>
            </a:extLst>
          </p:cNvPr>
          <p:cNvSpPr txBox="1"/>
          <p:nvPr/>
        </p:nvSpPr>
        <p:spPr>
          <a:xfrm>
            <a:off x="1237730" y="7094548"/>
            <a:ext cx="15812540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r>
              <a:rPr lang="pt-BR" sz="3200" dirty="0"/>
              <a:t>A </a:t>
            </a:r>
            <a:r>
              <a:rPr lang="pt-BR" sz="3200" dirty="0" err="1"/>
              <a:t>Acatech</a:t>
            </a:r>
            <a:r>
              <a:rPr lang="pt-BR" sz="3200" dirty="0"/>
              <a:t> é uma academia da Alemanha que conecta ciência e tecnologia com a prática, oferecendo conselhos para melhorar políticas públicas e iniciativas como a Indústria 4.0, focando em inovação e automação na indústria.</a:t>
            </a:r>
          </a:p>
        </p:txBody>
      </p:sp>
      <p:sp>
        <p:nvSpPr>
          <p:cNvPr id="5" name="Google Shape;210;p22">
            <a:extLst>
              <a:ext uri="{FF2B5EF4-FFF2-40B4-BE49-F238E27FC236}">
                <a16:creationId xmlns:a16="http://schemas.microsoft.com/office/drawing/2014/main" id="{8B438AEB-9219-A24C-9E26-A1B706A1A1AA}"/>
              </a:ext>
            </a:extLst>
          </p:cNvPr>
          <p:cNvSpPr txBox="1"/>
          <p:nvPr/>
        </p:nvSpPr>
        <p:spPr>
          <a:xfrm>
            <a:off x="4730546" y="3696695"/>
            <a:ext cx="11758222" cy="33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3200" dirty="0"/>
              <a:t>Recommendations for Implementing the Strategic Initiative INDUSTRIE 4.0 (2013)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  <a:p>
            <a:pPr lvl="0">
              <a:lnSpc>
                <a:spcPct val="115000"/>
              </a:lnSpc>
            </a:pPr>
            <a:r>
              <a:rPr lang="pt-BR" sz="3200" dirty="0"/>
              <a:t>Defende a integração entre homem e máquina, promovendo decisões baseadas em dados (</a:t>
            </a:r>
            <a:r>
              <a:rPr lang="pt-BR" sz="3200" dirty="0" err="1"/>
              <a:t>Acatech</a:t>
            </a:r>
            <a:r>
              <a:rPr lang="pt-BR" sz="3200" dirty="0"/>
              <a:t>, 2013).</a:t>
            </a:r>
          </a:p>
          <a:p>
            <a:pPr marL="457200" lvl="0" indent="-457200">
              <a:lnSpc>
                <a:spcPct val="115000"/>
              </a:lnSpc>
              <a:buFont typeface="Arial" panose="020B0604020202020204" pitchFamily="34" charset="0"/>
              <a:buChar char="►"/>
            </a:pPr>
            <a:endParaRPr lang="pt-BR" sz="3200" dirty="0"/>
          </a:p>
        </p:txBody>
      </p:sp>
      <p:pic>
        <p:nvPicPr>
          <p:cNvPr id="3" name="Image 2" descr="preencoded.png">
            <a:extLst>
              <a:ext uri="{FF2B5EF4-FFF2-40B4-BE49-F238E27FC236}">
                <a16:creationId xmlns:a16="http://schemas.microsoft.com/office/drawing/2014/main" id="{753D2096-B448-AF70-5B5E-76C93C87A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369" y="2621572"/>
            <a:ext cx="2511636" cy="359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7466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Simple Celebrating Japanese Culture">
  <a:themeElements>
    <a:clrScheme name="Office">
      <a:dk1>
        <a:srgbClr val="000000"/>
      </a:dk1>
      <a:lt1>
        <a:srgbClr val="FFFDFC"/>
      </a:lt1>
      <a:dk2>
        <a:srgbClr val="F0F0F0"/>
      </a:dk2>
      <a:lt2>
        <a:srgbClr val="FFFDFC"/>
      </a:lt2>
      <a:accent1>
        <a:srgbClr val="991414"/>
      </a:accent1>
      <a:accent2>
        <a:srgbClr val="888888"/>
      </a:accent2>
      <a:accent3>
        <a:srgbClr val="000000"/>
      </a:accent3>
      <a:accent4>
        <a:srgbClr val="FFFFFF"/>
      </a:accent4>
      <a:accent5>
        <a:srgbClr val="991414"/>
      </a:accent5>
      <a:accent6>
        <a:srgbClr val="888888"/>
      </a:accent6>
      <a:hlink>
        <a:srgbClr val="F4F8FB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1733</Words>
  <Application>Microsoft Office PowerPoint</Application>
  <PresentationFormat>Personalizar</PresentationFormat>
  <Paragraphs>152</Paragraphs>
  <Slides>25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Calibri</vt:lpstr>
      <vt:lpstr>Arial</vt:lpstr>
      <vt:lpstr>Barlow Condensed Medium</vt:lpstr>
      <vt:lpstr>Source Sans 3</vt:lpstr>
      <vt:lpstr>Barlow Condensed</vt:lpstr>
      <vt:lpstr>Minimal Simple Celebrating Japanese Culture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Fred Augusto</dc:creator>
  <cp:lastModifiedBy>Fred Augusto</cp:lastModifiedBy>
  <cp:revision>6</cp:revision>
  <dcterms:modified xsi:type="dcterms:W3CDTF">2025-05-06T21:10:21Z</dcterms:modified>
</cp:coreProperties>
</file>